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Viet: be sure that you can briefly describe what the circuit does.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Viet: Fix the photos! They are overlapping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13% when the threshold is 12. In the case of glass door and hard floor, we achieve the equal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error rate of 12% when the threshold is 4.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Viet: Do you describe the algorithm to detect the door opening somewhere or just describe it verbally? It might be better if having some algorithm workflow.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Viet: List two or three main points of this work?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Viet: What do the photos want to say?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Wifi-based sensing</a:t>
            </a:r>
          </a:p>
          <a:p>
            <a:pPr indent="-317500" lvl="0" marL="45720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Interference issues with ISM band devices (like microwaves and cordless phones)</a:t>
            </a:r>
          </a:p>
          <a:p>
            <a:pPr indent="-317500" lvl="0" marL="45720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Privacy concerns (as RF waves penetrate walls)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Camera-based sensing</a:t>
            </a:r>
          </a:p>
          <a:p>
            <a:pPr indent="-317500" lvl="0" marL="45720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Privacy and security concerns</a:t>
            </a:r>
          </a:p>
          <a:p>
            <a:pPr indent="-317500" lvl="0" marL="45720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High computational overhead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77777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Locate fingers within the workspace of mobile devices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Demonstrate fine-grained gesture and human skeleton reconstruction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Require deploying photodiodes on the floor (limited scalability)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Demonstrate fine-grained gesture and human skeleton reconstruction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Require deploying photodiodes on the floor (limited scalability)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work??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Viet: too much text here, probably only put keywords and explain the main ideas verbally.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Related work??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Viet: too much text here, probably only put keywords and explain the main ideas verbally.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Equation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Viet: Whitestone → Wheatstone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25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Relationship Id="rId9" Type="http://schemas.openxmlformats.org/officeDocument/2006/relationships/image" Target="../media/image38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15.jpg"/><Relationship Id="rId8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04.jpg"/><Relationship Id="rId6" Type="http://schemas.openxmlformats.org/officeDocument/2006/relationships/image" Target="../media/image11.jpg"/><Relationship Id="rId7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09.png"/><Relationship Id="rId5" Type="http://schemas.openxmlformats.org/officeDocument/2006/relationships/image" Target="../media/image12.png"/><Relationship Id="rId6" Type="http://schemas.openxmlformats.org/officeDocument/2006/relationships/image" Target="../media/image08.jp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10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17.jp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10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17.jp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3000"/>
              <a:t>Visible Light based Activity Sensing using Ceiling Photosensors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11700" y="2588525"/>
            <a:ext cx="8642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500">
                <a:solidFill>
                  <a:srgbClr val="0B5394"/>
                </a:solidFill>
              </a:rPr>
              <a:t>Mohamed Ibrahim, </a:t>
            </a:r>
            <a:r>
              <a:rPr lang="en" sz="2500">
                <a:solidFill>
                  <a:srgbClr val="0B5394"/>
                </a:solidFill>
              </a:rPr>
              <a:t>Viet Nguyen, Siddharth Rupavatharam, Minitha Jawahar, Marco Gruteser, Richard Howard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500">
                <a:solidFill>
                  <a:srgbClr val="0B5394"/>
                </a:solidFill>
              </a:rPr>
              <a:t>WINLAB, Rutgers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5" y="4505312"/>
            <a:ext cx="21526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999" y="4597237"/>
            <a:ext cx="3789999" cy="4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Synchronization Circuit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125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Each sensor needs to identify which light bulb causes the observed shadow: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 TDMA-like scheme is used based on common synchronization signal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Each light bulb inside the same room blinks in different time slot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6" y="2459899"/>
            <a:ext cx="3915800" cy="21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200" y="2551950"/>
            <a:ext cx="4749850" cy="192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628650" y="-107156"/>
            <a:ext cx="7886700" cy="9942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Door opening Detection</a:t>
            </a:r>
          </a:p>
        </p:txBody>
      </p:sp>
      <p:pic>
        <p:nvPicPr>
          <p:cNvPr descr="Image result for entering room" id="322" name="Shape 32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62" y="829562"/>
            <a:ext cx="2402532" cy="16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199" y="794249"/>
            <a:ext cx="3130875" cy="168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or closes.png"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" y="2419200"/>
            <a:ext cx="4207674" cy="262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or opening.png" id="325" name="Shape 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025" y="2348399"/>
            <a:ext cx="4207687" cy="26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5785125" y="3166050"/>
            <a:ext cx="368100" cy="8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6470925" y="2861250"/>
            <a:ext cx="368100" cy="8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7156725" y="2861250"/>
            <a:ext cx="368100" cy="8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7842525" y="2708850"/>
            <a:ext cx="368100" cy="8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0" name="Shape 330"/>
          <p:cNvCxnSpPr>
            <a:stCxn id="326" idx="2"/>
            <a:endCxn id="331" idx="0"/>
          </p:cNvCxnSpPr>
          <p:nvPr/>
        </p:nvCxnSpPr>
        <p:spPr>
          <a:xfrm>
            <a:off x="5969175" y="4018050"/>
            <a:ext cx="822600" cy="7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1" name="Shape 331"/>
          <p:cNvSpPr txBox="1"/>
          <p:nvPr/>
        </p:nvSpPr>
        <p:spPr>
          <a:xfrm>
            <a:off x="6058600" y="4775350"/>
            <a:ext cx="1466100" cy="367800"/>
          </a:xfrm>
          <a:prstGeom prst="rect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Observer dips</a:t>
            </a:r>
          </a:p>
        </p:txBody>
      </p:sp>
      <p:cxnSp>
        <p:nvCxnSpPr>
          <p:cNvPr id="332" name="Shape 332"/>
          <p:cNvCxnSpPr>
            <a:stCxn id="327" idx="2"/>
            <a:endCxn id="331" idx="0"/>
          </p:cNvCxnSpPr>
          <p:nvPr/>
        </p:nvCxnSpPr>
        <p:spPr>
          <a:xfrm>
            <a:off x="6654975" y="3713250"/>
            <a:ext cx="136800" cy="10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>
            <a:stCxn id="328" idx="2"/>
            <a:endCxn id="331" idx="0"/>
          </p:cNvCxnSpPr>
          <p:nvPr/>
        </p:nvCxnSpPr>
        <p:spPr>
          <a:xfrm flipH="1">
            <a:off x="6791775" y="3713250"/>
            <a:ext cx="549000" cy="10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4" name="Shape 334"/>
          <p:cNvCxnSpPr>
            <a:stCxn id="329" idx="2"/>
            <a:endCxn id="331" idx="0"/>
          </p:cNvCxnSpPr>
          <p:nvPr/>
        </p:nvCxnSpPr>
        <p:spPr>
          <a:xfrm flipH="1">
            <a:off x="6791775" y="3560850"/>
            <a:ext cx="1234800" cy="12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48872" y="2348605"/>
            <a:ext cx="1109700" cy="14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/>
          <p:nvPr/>
        </p:nvSpPr>
        <p:spPr>
          <a:xfrm>
            <a:off x="35652" y="2163547"/>
            <a:ext cx="4393800" cy="2003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786090" y="2348605"/>
            <a:ext cx="1109700" cy="14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126124" y="2348654"/>
            <a:ext cx="1109700" cy="14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318473" y="2348654"/>
            <a:ext cx="1109700" cy="14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2715" y="2348605"/>
            <a:ext cx="1109700" cy="148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Shape 345"/>
          <p:cNvCxnSpPr/>
          <p:nvPr/>
        </p:nvCxnSpPr>
        <p:spPr>
          <a:xfrm>
            <a:off x="621324" y="1639901"/>
            <a:ext cx="42315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46" name="Shape 346"/>
          <p:cNvCxnSpPr/>
          <p:nvPr/>
        </p:nvCxnSpPr>
        <p:spPr>
          <a:xfrm>
            <a:off x="4852604" y="1639901"/>
            <a:ext cx="0" cy="2037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47" name="Shape 347"/>
          <p:cNvCxnSpPr/>
          <p:nvPr/>
        </p:nvCxnSpPr>
        <p:spPr>
          <a:xfrm flipH="1">
            <a:off x="47424" y="1639901"/>
            <a:ext cx="573900" cy="4926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48" name="Shape 348"/>
          <p:cNvCxnSpPr/>
          <p:nvPr/>
        </p:nvCxnSpPr>
        <p:spPr>
          <a:xfrm flipH="1">
            <a:off x="4441005" y="3664814"/>
            <a:ext cx="411600" cy="471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49" name="Shape 349"/>
          <p:cNvCxnSpPr/>
          <p:nvPr/>
        </p:nvCxnSpPr>
        <p:spPr>
          <a:xfrm flipH="1">
            <a:off x="4441005" y="1639901"/>
            <a:ext cx="411600" cy="4926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0" name="Shape 350"/>
          <p:cNvCxnSpPr/>
          <p:nvPr/>
        </p:nvCxnSpPr>
        <p:spPr>
          <a:xfrm>
            <a:off x="621324" y="1639901"/>
            <a:ext cx="0" cy="2037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351" name="Shape 351"/>
          <p:cNvCxnSpPr/>
          <p:nvPr/>
        </p:nvCxnSpPr>
        <p:spPr>
          <a:xfrm>
            <a:off x="621324" y="3676768"/>
            <a:ext cx="42315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352" name="Shape 352"/>
          <p:cNvCxnSpPr/>
          <p:nvPr/>
        </p:nvCxnSpPr>
        <p:spPr>
          <a:xfrm flipH="1">
            <a:off x="47424" y="3676768"/>
            <a:ext cx="573900" cy="459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799535">
            <a:off x="-105844" y="3243224"/>
            <a:ext cx="2217000" cy="7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068654">
            <a:off x="3073796" y="1814896"/>
            <a:ext cx="209383" cy="14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537560">
            <a:off x="641746" y="1852136"/>
            <a:ext cx="188840" cy="12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563548" y="1336400"/>
            <a:ext cx="852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830723" y="1338975"/>
            <a:ext cx="997799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425109">
            <a:off x="1021373" y="1847758"/>
            <a:ext cx="171552" cy="12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509841">
            <a:off x="806461" y="1706534"/>
            <a:ext cx="217072" cy="24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805868" y="1656659"/>
            <a:ext cx="393300" cy="3066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425109">
            <a:off x="3240328" y="1851383"/>
            <a:ext cx="171552" cy="126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Shape 362"/>
          <p:cNvCxnSpPr/>
          <p:nvPr/>
        </p:nvCxnSpPr>
        <p:spPr>
          <a:xfrm flipH="1" rot="10800000">
            <a:off x="3304431" y="2158561"/>
            <a:ext cx="1800" cy="16140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  <p:cxnSp>
        <p:nvCxnSpPr>
          <p:cNvPr id="363" name="Shape 363"/>
          <p:cNvCxnSpPr/>
          <p:nvPr/>
        </p:nvCxnSpPr>
        <p:spPr>
          <a:xfrm>
            <a:off x="889294" y="1992711"/>
            <a:ext cx="2412000" cy="17892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799575">
            <a:off x="1464589" y="3243239"/>
            <a:ext cx="2425500" cy="77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Shape 365"/>
          <p:cNvCxnSpPr/>
          <p:nvPr/>
        </p:nvCxnSpPr>
        <p:spPr>
          <a:xfrm>
            <a:off x="872792" y="1986102"/>
            <a:ext cx="925800" cy="6891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366" name="Shape 366"/>
          <p:cNvCxnSpPr/>
          <p:nvPr/>
        </p:nvCxnSpPr>
        <p:spPr>
          <a:xfrm>
            <a:off x="861398" y="1976956"/>
            <a:ext cx="1639800" cy="11970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799575">
            <a:off x="2406849" y="3285474"/>
            <a:ext cx="2425500" cy="77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Shape 368"/>
          <p:cNvCxnSpPr>
            <a:stCxn id="360" idx="2"/>
          </p:cNvCxnSpPr>
          <p:nvPr/>
        </p:nvCxnSpPr>
        <p:spPr>
          <a:xfrm>
            <a:off x="1002518" y="1963259"/>
            <a:ext cx="2307600" cy="6699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369" name="Shape 369"/>
          <p:cNvCxnSpPr/>
          <p:nvPr/>
        </p:nvCxnSpPr>
        <p:spPr>
          <a:xfrm flipH="1" rot="10800000">
            <a:off x="3298784" y="1997283"/>
            <a:ext cx="3300" cy="6360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  <p:pic>
        <p:nvPicPr>
          <p:cNvPr id="370" name="Shape 3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799575">
            <a:off x="2883175" y="3285474"/>
            <a:ext cx="2425500" cy="77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Shape 371"/>
          <p:cNvCxnSpPr/>
          <p:nvPr/>
        </p:nvCxnSpPr>
        <p:spPr>
          <a:xfrm>
            <a:off x="989056" y="1956839"/>
            <a:ext cx="2962500" cy="8760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372" name="Shape 372"/>
          <p:cNvSpPr txBox="1"/>
          <p:nvPr>
            <p:ph type="title"/>
          </p:nvPr>
        </p:nvSpPr>
        <p:spPr>
          <a:xfrm>
            <a:off x="311700" y="2152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Evaluation- Location Detection</a:t>
            </a:r>
          </a:p>
        </p:txBody>
      </p:sp>
      <p:pic>
        <p:nvPicPr>
          <p:cNvPr descr="Steps_bars.png" id="373" name="Shape 3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1625" y="1245225"/>
            <a:ext cx="4172375" cy="312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5572175" y="1628450"/>
            <a:ext cx="573900" cy="267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221775" y="1628450"/>
            <a:ext cx="573900" cy="267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831375" y="1552250"/>
            <a:ext cx="573900" cy="267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7405275" y="1433525"/>
            <a:ext cx="766200" cy="279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8120550" y="1552250"/>
            <a:ext cx="573900" cy="267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244125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Evaluation- Detecting door opening 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11700" y="695275"/>
            <a:ext cx="4183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10 participants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Each person walk the defined path 10 times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Two types of doors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575" y="2505799"/>
            <a:ext cx="3066925" cy="26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925" y="2537412"/>
            <a:ext cx="3029375" cy="25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and Future Work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11700" y="1125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Showed promising results using our prototype for location and doors opening detection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Lessons to learn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High sensitive sensing circuit is required for sensing from ceilings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More concurrent nodes requires accurate synchronization scheme 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Increasing sensitivity resolution by adding more sensors per node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pic>
        <p:nvPicPr>
          <p:cNvPr descr="Thankyou.jpg"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70"/>
            <a:ext cx="9144000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Home Knows What We Are Doing? 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Smarter Energy Consumption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Better User Experience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823" y="957537"/>
            <a:ext cx="1429600" cy="16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525" y="2729950"/>
            <a:ext cx="3612824" cy="1560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tching tv images" id="141" name="Shape 141" title="View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875" y="2709999"/>
            <a:ext cx="2990975" cy="159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ntering room" id="142" name="Shape 142" title="View source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875" y="957549"/>
            <a:ext cx="2259527" cy="16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5850" y="957537"/>
            <a:ext cx="28575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 Sensing using Wearable Devices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3867550"/>
            <a:ext cx="7588800" cy="124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chemeClr val="dk1"/>
                </a:solidFill>
              </a:rPr>
              <a:t>Continuously </a:t>
            </a:r>
            <a:r>
              <a:rPr lang="en">
                <a:solidFill>
                  <a:schemeClr val="dk1"/>
                </a:solidFill>
              </a:rPr>
              <a:t>wear or carry these devices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chemeClr val="dk1"/>
                </a:solidFill>
              </a:rPr>
              <a:t>Usually</a:t>
            </a:r>
            <a:r>
              <a:rPr lang="en">
                <a:solidFill>
                  <a:schemeClr val="dk1"/>
                </a:solidFill>
              </a:rPr>
              <a:t> charge them (Battery issue)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514475" cy="260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295" y="1152474"/>
            <a:ext cx="5251704" cy="26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 Device-free Solutions for Activity Sensing</a:t>
            </a:r>
          </a:p>
        </p:txBody>
      </p:sp>
      <p:pic>
        <p:nvPicPr>
          <p:cNvPr descr="spectrum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8780"/>
            <a:ext cx="9144000" cy="2711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fi, Access, Internet, Logo, ..."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709" y="3114675"/>
            <a:ext cx="974414" cy="7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35725" y="3920225"/>
            <a:ext cx="2609100" cy="11367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Interference issues with ISM band devices</a:t>
            </a:r>
          </a:p>
          <a:p>
            <a:pPr indent="-228600" lvl="0" marL="457200" rtl="0">
              <a:spcBef>
                <a:spcPts val="0"/>
              </a:spcBef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Privacy concerns </a:t>
            </a:r>
          </a:p>
        </p:txBody>
      </p:sp>
      <p:cxnSp>
        <p:nvCxnSpPr>
          <p:cNvPr id="160" name="Shape 160"/>
          <p:cNvCxnSpPr>
            <a:stCxn id="158" idx="1"/>
          </p:cNvCxnSpPr>
          <p:nvPr/>
        </p:nvCxnSpPr>
        <p:spPr>
          <a:xfrm flipH="1">
            <a:off x="645309" y="3465363"/>
            <a:ext cx="749400" cy="4548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1" name="Shape 161"/>
          <p:cNvCxnSpPr>
            <a:stCxn id="158" idx="3"/>
          </p:cNvCxnSpPr>
          <p:nvPr/>
        </p:nvCxnSpPr>
        <p:spPr>
          <a:xfrm>
            <a:off x="2369123" y="3465363"/>
            <a:ext cx="857700" cy="4644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Image result for infrared symbol" id="162" name="Shape 162" title="View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5950" y="3179012"/>
            <a:ext cx="57589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332675" y="3920225"/>
            <a:ext cx="2115600" cy="11367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False alarms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Line-of-sight detection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E75B5"/>
              </a:solidFill>
            </a:endParaRPr>
          </a:p>
        </p:txBody>
      </p:sp>
      <p:cxnSp>
        <p:nvCxnSpPr>
          <p:cNvPr id="164" name="Shape 164"/>
          <p:cNvCxnSpPr>
            <a:stCxn id="162" idx="1"/>
          </p:cNvCxnSpPr>
          <p:nvPr/>
        </p:nvCxnSpPr>
        <p:spPr>
          <a:xfrm flipH="1">
            <a:off x="3342150" y="3465362"/>
            <a:ext cx="643800" cy="4548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5" name="Shape 165"/>
          <p:cNvCxnSpPr>
            <a:stCxn id="162" idx="3"/>
            <a:endCxn id="166" idx="0"/>
          </p:cNvCxnSpPr>
          <p:nvPr/>
        </p:nvCxnSpPr>
        <p:spPr>
          <a:xfrm>
            <a:off x="4561849" y="3465362"/>
            <a:ext cx="837300" cy="4548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8725" y="3114673"/>
            <a:ext cx="749400" cy="7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094675" y="3920225"/>
            <a:ext cx="2609100" cy="11367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Privacy and security concerns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High computational overhead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E75B5"/>
              </a:solidFill>
            </a:endParaRPr>
          </a:p>
        </p:txBody>
      </p:sp>
      <p:cxnSp>
        <p:nvCxnSpPr>
          <p:cNvPr id="168" name="Shape 168"/>
          <p:cNvCxnSpPr>
            <a:stCxn id="167" idx="1"/>
          </p:cNvCxnSpPr>
          <p:nvPr/>
        </p:nvCxnSpPr>
        <p:spPr>
          <a:xfrm flipH="1">
            <a:off x="4104125" y="3495749"/>
            <a:ext cx="594600" cy="4245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9" name="Shape 169"/>
          <p:cNvCxnSpPr>
            <a:stCxn id="167" idx="3"/>
          </p:cNvCxnSpPr>
          <p:nvPr/>
        </p:nvCxnSpPr>
        <p:spPr>
          <a:xfrm>
            <a:off x="5448125" y="3495749"/>
            <a:ext cx="1265400" cy="4341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6125" y="3751725"/>
            <a:ext cx="2687299" cy="134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 Device-free Solutions for Activity Sensing</a:t>
            </a:r>
          </a:p>
        </p:txBody>
      </p:sp>
      <p:pic>
        <p:nvPicPr>
          <p:cNvPr descr="spectrum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" y="672374"/>
            <a:ext cx="9144000" cy="2080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>
            <a:stCxn id="178" idx="1"/>
          </p:cNvCxnSpPr>
          <p:nvPr/>
        </p:nvCxnSpPr>
        <p:spPr>
          <a:xfrm flipH="1">
            <a:off x="2839924" y="2776350"/>
            <a:ext cx="1858800" cy="905099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9" name="Shape 179"/>
          <p:cNvCxnSpPr/>
          <p:nvPr/>
        </p:nvCxnSpPr>
        <p:spPr>
          <a:xfrm>
            <a:off x="5574750" y="2776850"/>
            <a:ext cx="2040600" cy="9045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0" name="Shape 180"/>
          <p:cNvSpPr txBox="1"/>
          <p:nvPr/>
        </p:nvSpPr>
        <p:spPr>
          <a:xfrm>
            <a:off x="2841425" y="3679200"/>
            <a:ext cx="4790400" cy="14643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Leverage lighting infrastructure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Privacy preserving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Easier to identify in which room the activity occurred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Nanometer wavelength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Char char="●"/>
            </a:pPr>
            <a:r>
              <a:rPr lang="en">
                <a:solidFill>
                  <a:srgbClr val="2E75B5"/>
                </a:solidFill>
              </a:rPr>
              <a:t>Not affected by temperature changes</a:t>
            </a:r>
          </a:p>
        </p:txBody>
      </p:sp>
      <p:pic>
        <p:nvPicPr>
          <p:cNvPr descr="Image result for photodiode symbol" id="178" name="Shape 178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724" y="2559300"/>
            <a:ext cx="849325" cy="4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052250" y="4004950"/>
            <a:ext cx="81834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>
                <a:solidFill>
                  <a:srgbClr val="2E75B5"/>
                </a:solidFill>
              </a:rPr>
              <a:t>Okuli Mobicom’15                  LiSense Mobicom’15</a:t>
            </a:r>
          </a:p>
          <a:p>
            <a:pPr indent="387350" lvl="0" marL="4572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okuli.png"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2875" y="3155299"/>
            <a:ext cx="1759599" cy="175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Sense.png"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3075" y="3155297"/>
            <a:ext cx="1751565" cy="1759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>
            <a:stCxn id="178" idx="1"/>
          </p:cNvCxnSpPr>
          <p:nvPr/>
        </p:nvCxnSpPr>
        <p:spPr>
          <a:xfrm flipH="1">
            <a:off x="2871424" y="2776350"/>
            <a:ext cx="1827300" cy="3729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>
            <a:stCxn id="178" idx="3"/>
          </p:cNvCxnSpPr>
          <p:nvPr/>
        </p:nvCxnSpPr>
        <p:spPr>
          <a:xfrm>
            <a:off x="5548050" y="2776350"/>
            <a:ext cx="1530900" cy="38340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51350" y="147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Visible Light based Activity Sensing using</a:t>
            </a:r>
            <a:r>
              <a:rPr b="1" i="1" lang="en"/>
              <a:t> Ceiling Photosensors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0" y="1210475"/>
            <a:ext cx="41187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System </a:t>
            </a:r>
            <a:r>
              <a:rPr lang="en"/>
              <a:t>Properties: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>
                <a:solidFill>
                  <a:schemeClr val="dk1"/>
                </a:solidFill>
              </a:rPr>
              <a:t>Monitor shadow cast on the floor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Entirely set up on the ceiling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Same light bulbs you buy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Challenges: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>
                <a:solidFill>
                  <a:schemeClr val="dk1"/>
                </a:solidFill>
              </a:rPr>
              <a:t>Sensing on the ceilings small light changes reflected from the floor: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>
                <a:solidFill>
                  <a:schemeClr val="dk1"/>
                </a:solidFill>
              </a:rPr>
              <a:t>Floor materials can absorb or diffuse the light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>
                <a:solidFill>
                  <a:schemeClr val="dk1"/>
                </a:solidFill>
              </a:rPr>
              <a:t>Light intensity decays with the distance traveled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>
                <a:solidFill>
                  <a:schemeClr val="dk1"/>
                </a:solidFill>
              </a:rPr>
              <a:t>Each sensor needs to identify which light bulb causes the observed shadow</a:t>
            </a:r>
          </a:p>
        </p:txBody>
      </p:sp>
      <p:sp>
        <p:nvSpPr>
          <p:cNvPr id="192" name="Shape 192"/>
          <p:cNvSpPr/>
          <p:nvPr/>
        </p:nvSpPr>
        <p:spPr>
          <a:xfrm>
            <a:off x="4776489" y="2138991"/>
            <a:ext cx="3951900" cy="2342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6221" y="2643128"/>
            <a:ext cx="910800" cy="156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>
            <a:off x="5291698" y="1575694"/>
            <a:ext cx="38058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5" name="Shape 195"/>
          <p:cNvCxnSpPr/>
          <p:nvPr/>
        </p:nvCxnSpPr>
        <p:spPr>
          <a:xfrm>
            <a:off x="9097319" y="1575694"/>
            <a:ext cx="0" cy="2382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6" name="Shape 196"/>
          <p:cNvCxnSpPr/>
          <p:nvPr/>
        </p:nvCxnSpPr>
        <p:spPr>
          <a:xfrm flipH="1">
            <a:off x="4775397" y="1575694"/>
            <a:ext cx="516300" cy="57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7" name="Shape 197"/>
          <p:cNvCxnSpPr/>
          <p:nvPr/>
        </p:nvCxnSpPr>
        <p:spPr>
          <a:xfrm flipH="1">
            <a:off x="8727120" y="3943540"/>
            <a:ext cx="370200" cy="5508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8" name="Shape 198"/>
          <p:cNvCxnSpPr/>
          <p:nvPr/>
        </p:nvCxnSpPr>
        <p:spPr>
          <a:xfrm flipH="1">
            <a:off x="8727120" y="1575694"/>
            <a:ext cx="370200" cy="57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9" name="Shape 199"/>
          <p:cNvCxnSpPr/>
          <p:nvPr/>
        </p:nvCxnSpPr>
        <p:spPr>
          <a:xfrm>
            <a:off x="5291697" y="1575694"/>
            <a:ext cx="0" cy="2382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200" name="Shape 200"/>
          <p:cNvCxnSpPr/>
          <p:nvPr/>
        </p:nvCxnSpPr>
        <p:spPr>
          <a:xfrm>
            <a:off x="5291698" y="3957518"/>
            <a:ext cx="38058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201" name="Shape 201"/>
          <p:cNvCxnSpPr/>
          <p:nvPr/>
        </p:nvCxnSpPr>
        <p:spPr>
          <a:xfrm flipH="1">
            <a:off x="4775398" y="3957518"/>
            <a:ext cx="516300" cy="5367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5165163" y="2305626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5011832" y="214248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5011511" y="2084049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8059354">
            <a:off x="5856188" y="3869462"/>
            <a:ext cx="2188931" cy="843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/>
          <p:nvPr/>
        </p:nvCxnSpPr>
        <p:spPr>
          <a:xfrm flipH="1" rot="10800000">
            <a:off x="7227942" y="1973423"/>
            <a:ext cx="9900" cy="21303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  <p:pic>
        <p:nvPicPr>
          <p:cNvPr id="207" name="Shape 2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2189773">
            <a:off x="4296550" y="3617210"/>
            <a:ext cx="423189" cy="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840214">
            <a:off x="6398788" y="2309952"/>
            <a:ext cx="216355" cy="14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151511">
            <a:off x="8082150" y="2308559"/>
            <a:ext cx="212368" cy="1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907147">
            <a:off x="8336519" y="1804954"/>
            <a:ext cx="215653" cy="1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625387">
            <a:off x="6796041" y="1790785"/>
            <a:ext cx="218881" cy="1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092344">
            <a:off x="5299765" y="1830658"/>
            <a:ext cx="190495" cy="13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940614">
            <a:off x="4841859" y="2315785"/>
            <a:ext cx="215120" cy="15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86169" y="3948480"/>
            <a:ext cx="4986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239756" y="1309900"/>
            <a:ext cx="9903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673496" y="1312900"/>
            <a:ext cx="120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097085" y="1322900"/>
            <a:ext cx="1435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3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056624" y="1847700"/>
            <a:ext cx="9234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5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733619" y="1873325"/>
            <a:ext cx="1093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4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449317" y="1881675"/>
            <a:ext cx="1093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6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760450" y="4489300"/>
            <a:ext cx="153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Server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5629993" y="1834618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5457997" y="165372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5457677" y="1595290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7141456" y="1838856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6980495" y="165372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6980175" y="1595290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8680847" y="1805517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8509291" y="1631983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8508970" y="1573548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8265060" y="2130278"/>
            <a:ext cx="195596" cy="28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6741646" y="2298080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6575791" y="2128631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6575471" y="2070195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264757" y="2060148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8431430" y="2320108"/>
            <a:ext cx="197385" cy="116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Shape 237"/>
          <p:cNvCxnSpPr/>
          <p:nvPr/>
        </p:nvCxnSpPr>
        <p:spPr>
          <a:xfrm flipH="1">
            <a:off x="7684614" y="1951424"/>
            <a:ext cx="843000" cy="10683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38" name="Shape 238"/>
          <p:cNvCxnSpPr/>
          <p:nvPr/>
        </p:nvCxnSpPr>
        <p:spPr>
          <a:xfrm rot="10800000">
            <a:off x="6840152" y="2442423"/>
            <a:ext cx="6900" cy="16578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51350" y="147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Visible Light based Activity Sensing using</a:t>
            </a:r>
            <a:r>
              <a:rPr b="1" i="1" lang="en"/>
              <a:t> Ceiling Photosensors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18425" y="1168400"/>
            <a:ext cx="41187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System Properties: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>
                <a:solidFill>
                  <a:schemeClr val="dk1"/>
                </a:solidFill>
              </a:rPr>
              <a:t>Monitor shadow cast on the floor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Entirely set up on the ceiling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Same light bulbs you buy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Challenges: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>
                <a:solidFill>
                  <a:schemeClr val="dk1"/>
                </a:solidFill>
              </a:rPr>
              <a:t>Sensing on the ceilings small light changes reflected from the floor: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>
                <a:solidFill>
                  <a:schemeClr val="dk1"/>
                </a:solidFill>
              </a:rPr>
              <a:t>Floor materials can absorb or diffuse the light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>
                <a:solidFill>
                  <a:schemeClr val="dk1"/>
                </a:solidFill>
              </a:rPr>
              <a:t>Light intensity decays with the distance traveled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>
                <a:solidFill>
                  <a:schemeClr val="dk1"/>
                </a:solidFill>
              </a:rPr>
              <a:t>Each sensor needs to identify which light bulb causes the observed shadow</a:t>
            </a:r>
          </a:p>
        </p:txBody>
      </p:sp>
      <p:sp>
        <p:nvSpPr>
          <p:cNvPr id="245" name="Shape 245"/>
          <p:cNvSpPr/>
          <p:nvPr/>
        </p:nvSpPr>
        <p:spPr>
          <a:xfrm>
            <a:off x="4776489" y="2138991"/>
            <a:ext cx="3951900" cy="2342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4621" y="2643128"/>
            <a:ext cx="910800" cy="156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Shape 247"/>
          <p:cNvCxnSpPr/>
          <p:nvPr/>
        </p:nvCxnSpPr>
        <p:spPr>
          <a:xfrm>
            <a:off x="5291698" y="1575694"/>
            <a:ext cx="38058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8" name="Shape 248"/>
          <p:cNvCxnSpPr/>
          <p:nvPr/>
        </p:nvCxnSpPr>
        <p:spPr>
          <a:xfrm>
            <a:off x="9097319" y="1575694"/>
            <a:ext cx="0" cy="2382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9" name="Shape 249"/>
          <p:cNvCxnSpPr/>
          <p:nvPr/>
        </p:nvCxnSpPr>
        <p:spPr>
          <a:xfrm flipH="1">
            <a:off x="4775397" y="1575694"/>
            <a:ext cx="516300" cy="57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0" name="Shape 250"/>
          <p:cNvCxnSpPr/>
          <p:nvPr/>
        </p:nvCxnSpPr>
        <p:spPr>
          <a:xfrm flipH="1">
            <a:off x="8727120" y="3943540"/>
            <a:ext cx="370200" cy="5508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1" name="Shape 251"/>
          <p:cNvCxnSpPr/>
          <p:nvPr/>
        </p:nvCxnSpPr>
        <p:spPr>
          <a:xfrm flipH="1">
            <a:off x="8727120" y="1575694"/>
            <a:ext cx="370200" cy="57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2" name="Shape 252"/>
          <p:cNvCxnSpPr/>
          <p:nvPr/>
        </p:nvCxnSpPr>
        <p:spPr>
          <a:xfrm>
            <a:off x="5291697" y="1575694"/>
            <a:ext cx="0" cy="2382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253" name="Shape 253"/>
          <p:cNvCxnSpPr/>
          <p:nvPr/>
        </p:nvCxnSpPr>
        <p:spPr>
          <a:xfrm>
            <a:off x="5291698" y="3957518"/>
            <a:ext cx="380580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cxnSp>
        <p:nvCxnSpPr>
          <p:cNvPr id="254" name="Shape 254"/>
          <p:cNvCxnSpPr/>
          <p:nvPr/>
        </p:nvCxnSpPr>
        <p:spPr>
          <a:xfrm flipH="1">
            <a:off x="4775398" y="3957518"/>
            <a:ext cx="516300" cy="5367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dash"/>
            <a:miter/>
            <a:headEnd len="med" w="med" type="none"/>
            <a:tailEnd len="med" w="med" type="none"/>
          </a:ln>
        </p:spPr>
      </p:cxn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5165163" y="2305626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5011832" y="214248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011511" y="2084049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8059354">
            <a:off x="4484588" y="3869462"/>
            <a:ext cx="2188931" cy="843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Shape 259"/>
          <p:cNvCxnSpPr/>
          <p:nvPr/>
        </p:nvCxnSpPr>
        <p:spPr>
          <a:xfrm flipH="1" rot="10800000">
            <a:off x="5627742" y="1973423"/>
            <a:ext cx="9900" cy="21303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  <p:pic>
        <p:nvPicPr>
          <p:cNvPr id="260" name="Shape 2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2189773">
            <a:off x="4296550" y="3617210"/>
            <a:ext cx="423189" cy="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840214">
            <a:off x="6398788" y="2309952"/>
            <a:ext cx="216355" cy="14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151511">
            <a:off x="8082150" y="2308559"/>
            <a:ext cx="212368" cy="1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907147">
            <a:off x="8336519" y="1804954"/>
            <a:ext cx="215653" cy="1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625387">
            <a:off x="6796041" y="1790785"/>
            <a:ext cx="218881" cy="1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092344">
            <a:off x="5299765" y="1830658"/>
            <a:ext cx="190495" cy="13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940614">
            <a:off x="4841859" y="2315785"/>
            <a:ext cx="215120" cy="15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86169" y="3948480"/>
            <a:ext cx="4986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5239756" y="1309900"/>
            <a:ext cx="9903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6673496" y="1312900"/>
            <a:ext cx="120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8097085" y="1322900"/>
            <a:ext cx="1435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3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056624" y="1847700"/>
            <a:ext cx="9234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5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7733619" y="1873325"/>
            <a:ext cx="1093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4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449317" y="1881675"/>
            <a:ext cx="1093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6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760450" y="4489300"/>
            <a:ext cx="153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Server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5629993" y="1834618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5457997" y="165372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5457677" y="1595290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7141456" y="1838856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6980495" y="1653725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6980175" y="1595290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8680847" y="1805517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8509291" y="1631983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8508970" y="1573548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8265060" y="2130278"/>
            <a:ext cx="195596" cy="28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6741646" y="2298080"/>
            <a:ext cx="19738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419588">
            <a:off x="6575791" y="2128631"/>
            <a:ext cx="195596" cy="2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6575471" y="2070195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8264757" y="2060148"/>
            <a:ext cx="353700" cy="3585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41471">
            <a:off x="8431430" y="2320108"/>
            <a:ext cx="197385" cy="116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Shape 290"/>
          <p:cNvCxnSpPr/>
          <p:nvPr/>
        </p:nvCxnSpPr>
        <p:spPr>
          <a:xfrm flipH="1">
            <a:off x="6313150" y="1977450"/>
            <a:ext cx="681600" cy="10422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91" name="Shape 291"/>
          <p:cNvCxnSpPr/>
          <p:nvPr/>
        </p:nvCxnSpPr>
        <p:spPr>
          <a:xfrm rot="10800000">
            <a:off x="5163650" y="2442350"/>
            <a:ext cx="7200" cy="169770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lgDash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263875" y="66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Overview &amp; Prototype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25" y="639074"/>
            <a:ext cx="8040248" cy="271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singcircuit.png"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925" y="3358374"/>
            <a:ext cx="2727733" cy="1785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d.png"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799" y="3239674"/>
            <a:ext cx="1731075" cy="190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 Circuit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700" y="1125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 sensitive difference measurement circuit using Wheatstone bridge: 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24" y="1779699"/>
            <a:ext cx="4083299" cy="244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um_equation_1474911031909.png"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275" y="3162862"/>
            <a:ext cx="19812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um_equation_1474986984005.png"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550" y="2305637"/>
            <a:ext cx="12573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