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1" r:id="rId9"/>
    <p:sldId id="264" r:id="rId10"/>
    <p:sldId id="272" r:id="rId11"/>
    <p:sldId id="265" r:id="rId12"/>
    <p:sldId id="266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41" autoAdjust="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A6943-4B00-4AE7-869B-A39492DC88C3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22C53-D1E9-4DDF-9392-6FFF47294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Multi-PD</a:t>
            </a:r>
            <a:r>
              <a:rPr lang="en-US" baseline="0" dirty="0"/>
              <a:t> </a:t>
            </a:r>
            <a:r>
              <a:rPr lang="en-US" baseline="0" dirty="0" err="1"/>
              <a:t>nin</a:t>
            </a:r>
            <a:r>
              <a:rPr lang="en-US" baseline="0" dirty="0"/>
              <a:t> </a:t>
            </a:r>
            <a:r>
              <a:rPr lang="en-US" baseline="0" dirty="0" err="1"/>
              <a:t>calisilmis</a:t>
            </a:r>
            <a:r>
              <a:rPr lang="en-US" baseline="0" dirty="0"/>
              <a:t> </a:t>
            </a:r>
            <a:r>
              <a:rPr lang="en-US" baseline="0" dirty="0" err="1"/>
              <a:t>olmasi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2C53-D1E9-4DDF-9392-6FFF47294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assume each user is served by one LED only. </a:t>
            </a:r>
            <a:r>
              <a:rPr lang="en-US" baseline="0" dirty="0"/>
              <a:t> </a:t>
            </a:r>
            <a:endParaRPr lang="tr-TR" baseline="0" dirty="0"/>
          </a:p>
          <a:p>
            <a:r>
              <a:rPr lang="en-US" baseline="0" dirty="0"/>
              <a:t>The directivity index is 7.4, which corresponds to 25 degree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half-intensity radiation angle.</a:t>
            </a:r>
          </a:p>
          <a:p>
            <a:r>
              <a:rPr lang="el-GR" dirty="0"/>
              <a:t>α</a:t>
            </a:r>
            <a:r>
              <a:rPr lang="en-US" dirty="0"/>
              <a:t> </a:t>
            </a:r>
            <a:r>
              <a:rPr lang="tr-TR" dirty="0"/>
              <a:t>=</a:t>
            </a:r>
            <a:r>
              <a:rPr lang="tr-TR" baseline="0" dirty="0"/>
              <a:t> 45 </a:t>
            </a:r>
            <a:r>
              <a:rPr lang="tr-TR" baseline="0" dirty="0" err="1"/>
              <a:t>degree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2C53-D1E9-4DDF-9392-6FFF47294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1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2C53-D1E9-4DDF-9392-6FFF472948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 ceramic actuators which convert electrical energy to linear motion 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Beam steering is commonly used in free space optic (FSO) systems</a:t>
            </a:r>
          </a:p>
          <a:p>
            <a:r>
              <a:rPr lang="en-US" noProof="0" dirty="0"/>
              <a:t>Assuming known location</a:t>
            </a:r>
          </a:p>
          <a:p>
            <a:r>
              <a:rPr lang="en-US" noProof="0" dirty="0"/>
              <a:t>Cost increases with more</a:t>
            </a:r>
            <a:r>
              <a:rPr lang="en-US" baseline="0" noProof="0" dirty="0"/>
              <a:t> motion capability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22C53-D1E9-4DDF-9392-6FFF472948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06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5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5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2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5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407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Image result for NC Stat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" y="6051173"/>
            <a:ext cx="1768045" cy="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194.lunapic.com/editor/working/flat-147525879973161?393504245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89" y="5871616"/>
            <a:ext cx="1787611" cy="98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2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7210" y="6361327"/>
            <a:ext cx="1412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C363-4DA2-4361-8990-FD7394D35775}" type="datetimeFigureOut">
              <a:rPr lang="en-US" smtClean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2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505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A9C7-B1E1-4B3C-850E-122B08F8F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585" y="20581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Diversity Combining and Piezoelectric Beam Steering for</a:t>
            </a:r>
            <a:br>
              <a:rPr lang="en-US" sz="4400" dirty="0"/>
            </a:br>
            <a:r>
              <a:rPr lang="en-US" sz="4400" dirty="0"/>
              <a:t>Multi-Element VLC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908" y="5252496"/>
            <a:ext cx="9144000" cy="36160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Authors: Yusuf Said Eroglu, Ismail </a:t>
            </a:r>
            <a:r>
              <a:rPr lang="en-US" sz="2000" dirty="0" err="1"/>
              <a:t>Guvenc</a:t>
            </a:r>
            <a:r>
              <a:rPr lang="en-US" sz="2000" dirty="0"/>
              <a:t>, </a:t>
            </a:r>
            <a:r>
              <a:rPr lang="en-US" sz="2000" dirty="0" err="1"/>
              <a:t>Alphan</a:t>
            </a:r>
            <a:r>
              <a:rPr lang="en-US" sz="2000" dirty="0"/>
              <a:t> </a:t>
            </a:r>
            <a:r>
              <a:rPr lang="en-US" sz="2000" dirty="0" err="1"/>
              <a:t>Sahin</a:t>
            </a:r>
            <a:r>
              <a:rPr lang="en-US" sz="2000" dirty="0"/>
              <a:t>, Murat </a:t>
            </a:r>
            <a:r>
              <a:rPr lang="en-US" sz="2000" dirty="0" err="1"/>
              <a:t>Yuksel</a:t>
            </a:r>
            <a:r>
              <a:rPr lang="en-US" sz="2000" dirty="0"/>
              <a:t>, and </a:t>
            </a:r>
            <a:r>
              <a:rPr lang="en-US" sz="2000" dirty="0" err="1"/>
              <a:t>Nezih</a:t>
            </a:r>
            <a:r>
              <a:rPr lang="en-US" sz="2000" dirty="0"/>
              <a:t> Pala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1127" y="4665205"/>
            <a:ext cx="9144000" cy="361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Presenter: Yusuf Said Eroglu</a:t>
            </a:r>
            <a:endParaRPr lang="en-US" dirty="0"/>
          </a:p>
        </p:txBody>
      </p:sp>
      <p:pic>
        <p:nvPicPr>
          <p:cNvPr id="5" name="Picture 2" descr="https://lh5.googleusercontent.com/-e2M5ppYY7z4/AAAAAAAAAAI/AAAAAAAAAAA/Tyvutk3pRB8/s0-c-k-no-ns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42" y="2882526"/>
            <a:ext cx="1185863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en/0/08/University_of_Nevada_(at)_Reno_se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75" y="2806743"/>
            <a:ext cx="1312847" cy="13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CSU emb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26" y="2806743"/>
            <a:ext cx="1436856" cy="14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71716" y="6275810"/>
            <a:ext cx="669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5% and 50% SINR for 7-LED transmitter vs different </a:t>
            </a:r>
            <a:r>
              <a:rPr lang="el-GR" sz="2000" dirty="0"/>
              <a:t>β</a:t>
            </a:r>
            <a:r>
              <a:rPr lang="en-US" sz="2000" baseline="-25000" dirty="0"/>
              <a:t>FOV </a:t>
            </a:r>
            <a:r>
              <a:rPr lang="en-US" sz="2000" dirty="0"/>
              <a:t>values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88967"/>
            <a:ext cx="6943725" cy="523824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24458" y="183596"/>
            <a:ext cx="8535990" cy="710738"/>
          </a:xfrm>
        </p:spPr>
        <p:txBody>
          <a:bodyPr>
            <a:normAutofit/>
          </a:bodyPr>
          <a:lstStyle/>
          <a:p>
            <a:r>
              <a:rPr lang="en-US" sz="4000" dirty="0"/>
              <a:t>Simulation Results – Optimal Parameters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1003243"/>
            <a:ext cx="2647949" cy="11198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2819400" y="1343025"/>
            <a:ext cx="447675" cy="123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861852" y="4497670"/>
            <a:ext cx="1974135" cy="528644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835987" y="4815702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%5 SINR Single PD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39948" y="3299791"/>
            <a:ext cx="3249509" cy="1197879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89457" y="442341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%50 SINR Single PD</a:t>
            </a: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 flipV="1">
            <a:off x="9114183" y="2191174"/>
            <a:ext cx="1064252" cy="393000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78435" y="1991119"/>
            <a:ext cx="157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%5 SINR 7 PD</a:t>
            </a:r>
          </a:p>
        </p:txBody>
      </p:sp>
      <p:cxnSp>
        <p:nvCxnSpPr>
          <p:cNvPr id="17" name="Straight Arrow Connector 16"/>
          <p:cNvCxnSpPr>
            <a:endCxn id="19" idx="1"/>
          </p:cNvCxnSpPr>
          <p:nvPr/>
        </p:nvCxnSpPr>
        <p:spPr>
          <a:xfrm>
            <a:off x="8885583" y="1466850"/>
            <a:ext cx="1247057" cy="322196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32640" y="1588991"/>
            <a:ext cx="206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%50 SINR 7 PD</a:t>
            </a:r>
          </a:p>
        </p:txBody>
      </p:sp>
      <p:cxnSp>
        <p:nvCxnSpPr>
          <p:cNvPr id="20" name="Straight Arrow Connector 19"/>
          <p:cNvCxnSpPr>
            <a:endCxn id="21" idx="3"/>
          </p:cNvCxnSpPr>
          <p:nvPr/>
        </p:nvCxnSpPr>
        <p:spPr>
          <a:xfrm flipH="1" flipV="1">
            <a:off x="2304408" y="4672948"/>
            <a:ext cx="2565766" cy="8382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6732" y="4472893"/>
            <a:ext cx="157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%5 SINR 3 PD</a:t>
            </a:r>
          </a:p>
        </p:txBody>
      </p:sp>
      <p:cxnSp>
        <p:nvCxnSpPr>
          <p:cNvPr id="22" name="Straight Arrow Connector 21"/>
          <p:cNvCxnSpPr>
            <a:endCxn id="23" idx="3"/>
          </p:cNvCxnSpPr>
          <p:nvPr/>
        </p:nvCxnSpPr>
        <p:spPr>
          <a:xfrm flipH="1">
            <a:off x="2384975" y="3657600"/>
            <a:ext cx="1709948" cy="630627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4368" y="4088172"/>
            <a:ext cx="170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%50 SINR 3 PD</a:t>
            </a:r>
          </a:p>
        </p:txBody>
      </p:sp>
    </p:spTree>
    <p:extLst>
      <p:ext uri="{BB962C8B-B14F-4D97-AF65-F5344CB8AC3E}">
        <p14:creationId xmlns:p14="http://schemas.microsoft.com/office/powerpoint/2010/main" val="18708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3288" y="377825"/>
            <a:ext cx="10018712" cy="711200"/>
          </a:xfrm>
        </p:spPr>
        <p:txBody>
          <a:bodyPr/>
          <a:lstStyle/>
          <a:p>
            <a:r>
              <a:rPr lang="en-US" dirty="0"/>
              <a:t>Piezoelectric Beam Steering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00" y="1183186"/>
            <a:ext cx="7050526" cy="5357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41" y="3196193"/>
            <a:ext cx="3570926" cy="2417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893" y="1484195"/>
            <a:ext cx="3524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LEDs will be steered to track the location of the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Assuming known location</a:t>
            </a:r>
          </a:p>
        </p:txBody>
      </p:sp>
    </p:spTree>
    <p:extLst>
      <p:ext uri="{BB962C8B-B14F-4D97-AF65-F5344CB8AC3E}">
        <p14:creationId xmlns:p14="http://schemas.microsoft.com/office/powerpoint/2010/main" val="313282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3288" y="377825"/>
            <a:ext cx="10018712" cy="711200"/>
          </a:xfrm>
        </p:spPr>
        <p:txBody>
          <a:bodyPr/>
          <a:lstStyle/>
          <a:p>
            <a:r>
              <a:rPr lang="en-US" dirty="0"/>
              <a:t>Piezoelectric Beam Steering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53" y="3131049"/>
            <a:ext cx="4051587" cy="1991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3" y="1196968"/>
            <a:ext cx="7268546" cy="5497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011" y="1429627"/>
            <a:ext cx="3360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imbusRomNo9L-Regu"/>
              </a:rPr>
              <a:t>SINR is especially improved at cell edge, which will provide better link during handover.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86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78230"/>
            <a:ext cx="10018713" cy="710738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18" y="1449297"/>
            <a:ext cx="10424405" cy="3906474"/>
          </a:xfrm>
        </p:spPr>
        <p:txBody>
          <a:bodyPr>
            <a:normAutofit/>
          </a:bodyPr>
          <a:lstStyle/>
          <a:p>
            <a:r>
              <a:rPr lang="en-US" sz="2800" dirty="0"/>
              <a:t>SINR performances of different multi-PD combining schemes are investigated for different transmitter structures</a:t>
            </a:r>
          </a:p>
          <a:p>
            <a:pPr marL="742950" lvl="2"/>
            <a:r>
              <a:rPr lang="en-US" sz="2400" dirty="0"/>
              <a:t>OPC is particularly found to be more efficient for multi-LED transmitters</a:t>
            </a:r>
          </a:p>
          <a:p>
            <a:r>
              <a:rPr lang="en-US" sz="2800" dirty="0"/>
              <a:t>Optimal parameters for multi-PD receivers are studied</a:t>
            </a:r>
          </a:p>
          <a:p>
            <a:pPr lvl="1"/>
            <a:r>
              <a:rPr lang="en-US" sz="2400" dirty="0"/>
              <a:t>Optimal FOV and tilt angle increases when multi-LED transmitters are used</a:t>
            </a:r>
          </a:p>
          <a:p>
            <a:r>
              <a:rPr lang="en-US" sz="2800" dirty="0"/>
              <a:t>Piezoelectric beam steering is proposed to improve SINR further</a:t>
            </a:r>
          </a:p>
          <a:p>
            <a:pPr lvl="1"/>
            <a:r>
              <a:rPr lang="en-US" sz="2400" dirty="0"/>
              <a:t>Up to 7 dB SINR gain at low SINR region with 10° tilt</a:t>
            </a:r>
          </a:p>
        </p:txBody>
      </p:sp>
    </p:spTree>
    <p:extLst>
      <p:ext uri="{BB962C8B-B14F-4D97-AF65-F5344CB8AC3E}">
        <p14:creationId xmlns:p14="http://schemas.microsoft.com/office/powerpoint/2010/main" val="9013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78230"/>
            <a:ext cx="10018713" cy="710738"/>
          </a:xfrm>
        </p:spPr>
        <p:txBody>
          <a:bodyPr/>
          <a:lstStyle/>
          <a:p>
            <a:r>
              <a:rPr lang="en-US" dirty="0"/>
              <a:t>Future Studies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4" y="1410701"/>
            <a:ext cx="6457728" cy="3661912"/>
          </a:xfrm>
        </p:spPr>
      </p:pic>
      <p:sp>
        <p:nvSpPr>
          <p:cNvPr id="5" name="Rectangle 4"/>
          <p:cNvSpPr/>
          <p:nvPr/>
        </p:nvSpPr>
        <p:spPr>
          <a:xfrm>
            <a:off x="3328105" y="5394347"/>
            <a:ext cx="4694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Optimal assignment of LEDs to users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6429" y="2364591"/>
            <a:ext cx="324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Maximum sum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Fairness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QoS</a:t>
            </a:r>
            <a:r>
              <a:rPr lang="en-US" sz="2400" dirty="0"/>
              <a:t> guarantees</a:t>
            </a:r>
          </a:p>
        </p:txBody>
      </p:sp>
    </p:spTree>
    <p:extLst>
      <p:ext uri="{BB962C8B-B14F-4D97-AF65-F5344CB8AC3E}">
        <p14:creationId xmlns:p14="http://schemas.microsoft.com/office/powerpoint/2010/main" val="3630135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616" y="564842"/>
            <a:ext cx="10018713" cy="710738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299" y="1788765"/>
            <a:ext cx="5858882" cy="3706966"/>
          </a:xfrm>
        </p:spPr>
        <p:txBody>
          <a:bodyPr/>
          <a:lstStyle/>
          <a:p>
            <a:r>
              <a:rPr lang="en-US" dirty="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935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724" y="324956"/>
            <a:ext cx="9311746" cy="81768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005" y="1333012"/>
            <a:ext cx="7061173" cy="4197754"/>
          </a:xfrm>
        </p:spPr>
        <p:txBody>
          <a:bodyPr>
            <a:noAutofit/>
          </a:bodyPr>
          <a:lstStyle/>
          <a:p>
            <a:r>
              <a:rPr lang="en-US" sz="2400" dirty="0"/>
              <a:t>Background</a:t>
            </a:r>
          </a:p>
          <a:p>
            <a:r>
              <a:rPr lang="en-US" sz="2400" dirty="0"/>
              <a:t>Multi-Element VLC Transmitters and Receivers</a:t>
            </a:r>
          </a:p>
          <a:p>
            <a:pPr lvl="1"/>
            <a:r>
              <a:rPr lang="en-US" sz="2400" dirty="0"/>
              <a:t>System Model</a:t>
            </a:r>
          </a:p>
          <a:p>
            <a:pPr lvl="2"/>
            <a:r>
              <a:rPr lang="en-US" sz="2200" dirty="0"/>
              <a:t>Transmitter And Receiver Architectures</a:t>
            </a:r>
          </a:p>
          <a:p>
            <a:pPr lvl="2"/>
            <a:r>
              <a:rPr lang="en-US" sz="2200" dirty="0"/>
              <a:t>Combining Techniques</a:t>
            </a:r>
          </a:p>
          <a:p>
            <a:pPr lvl="1"/>
            <a:r>
              <a:rPr lang="en-US" sz="2400" dirty="0"/>
              <a:t>Simulation Results</a:t>
            </a:r>
          </a:p>
          <a:p>
            <a:pPr marL="285750" lvl="1"/>
            <a:r>
              <a:rPr lang="en-US" sz="2400" dirty="0"/>
              <a:t>Piezoelectric Beam Steering</a:t>
            </a:r>
          </a:p>
          <a:p>
            <a:pPr marL="285750" lvl="1"/>
            <a:r>
              <a:rPr lang="en-US" sz="2400" dirty="0"/>
              <a:t>Conclusion</a:t>
            </a:r>
          </a:p>
          <a:p>
            <a:pPr marL="285750" lvl="1"/>
            <a:r>
              <a:rPr lang="en-US" dirty="0"/>
              <a:t>Future Studies</a:t>
            </a:r>
          </a:p>
          <a:p>
            <a:pPr marL="285750" lvl="1"/>
            <a:r>
              <a:rPr lang="en-US" dirty="0"/>
              <a:t>Q&amp;A</a:t>
            </a:r>
          </a:p>
        </p:txBody>
      </p:sp>
      <p:sp>
        <p:nvSpPr>
          <p:cNvPr id="4" name="AutoShape 4" descr="Image result for NC Stat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87" y="338702"/>
            <a:ext cx="10018713" cy="735676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766" y="1609797"/>
            <a:ext cx="7956667" cy="4184513"/>
          </a:xfrm>
        </p:spPr>
        <p:txBody>
          <a:bodyPr>
            <a:normAutofit/>
          </a:bodyPr>
          <a:lstStyle/>
          <a:p>
            <a:r>
              <a:rPr lang="en-US" dirty="0"/>
              <a:t>Multi-LED transmitters</a:t>
            </a:r>
          </a:p>
          <a:p>
            <a:pPr lvl="1"/>
            <a:r>
              <a:rPr lang="en-US" dirty="0"/>
              <a:t>Angle diversity</a:t>
            </a:r>
          </a:p>
          <a:p>
            <a:pPr lvl="1"/>
            <a:r>
              <a:rPr lang="en-US" dirty="0"/>
              <a:t>Serves many users</a:t>
            </a:r>
          </a:p>
          <a:p>
            <a:pPr lvl="1"/>
            <a:r>
              <a:rPr lang="en-US" dirty="0"/>
              <a:t>Easy to install and maintain</a:t>
            </a:r>
          </a:p>
          <a:p>
            <a:pPr lvl="1"/>
            <a:r>
              <a:rPr lang="en-US" dirty="0"/>
              <a:t>High accuracy localization</a:t>
            </a:r>
          </a:p>
          <a:p>
            <a:r>
              <a:rPr lang="en-US" dirty="0"/>
              <a:t>Multi-PD receivers</a:t>
            </a:r>
          </a:p>
          <a:p>
            <a:pPr lvl="1"/>
            <a:r>
              <a:rPr lang="en-US" dirty="0"/>
              <a:t>Provides better SINR by utilizing many PDs</a:t>
            </a:r>
          </a:p>
          <a:p>
            <a:pPr lvl="1"/>
            <a:r>
              <a:rPr lang="en-US" dirty="0"/>
              <a:t>Space diversity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37" y="1609797"/>
            <a:ext cx="3358340" cy="33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674" y="443112"/>
            <a:ext cx="10018713" cy="710738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674" y="1850514"/>
            <a:ext cx="10018713" cy="2590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SINR performance of the multi-LED transmitters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Achievable SINRs when it is used with multi-PD receiver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Optimal parameters for the multi-PD receiver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Evaluate with computer simulations</a:t>
            </a:r>
          </a:p>
        </p:txBody>
      </p:sp>
    </p:spTree>
    <p:extLst>
      <p:ext uri="{BB962C8B-B14F-4D97-AF65-F5344CB8AC3E}">
        <p14:creationId xmlns:p14="http://schemas.microsoft.com/office/powerpoint/2010/main" val="59799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941" y="61284"/>
            <a:ext cx="10018713" cy="710738"/>
          </a:xfrm>
        </p:spPr>
        <p:txBody>
          <a:bodyPr/>
          <a:lstStyle/>
          <a:p>
            <a:r>
              <a:rPr lang="en-US" dirty="0"/>
              <a:t>System Model </a:t>
            </a:r>
            <a:r>
              <a:rPr lang="tr-TR" dirty="0"/>
              <a:t>– </a:t>
            </a:r>
            <a:r>
              <a:rPr lang="tr-TR" dirty="0" err="1"/>
              <a:t>Tx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Rx</a:t>
            </a:r>
            <a:r>
              <a:rPr lang="tr-TR" dirty="0"/>
              <a:t> </a:t>
            </a:r>
            <a:r>
              <a:rPr lang="en-US" dirty="0"/>
              <a:t>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603" y="923329"/>
            <a:ext cx="4204313" cy="1831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Transmitters:</a:t>
            </a:r>
          </a:p>
          <a:p>
            <a:pPr lvl="1"/>
            <a:r>
              <a:rPr lang="en-US" dirty="0"/>
              <a:t>Single-LED and 7-LED</a:t>
            </a:r>
          </a:p>
          <a:p>
            <a:r>
              <a:rPr lang="en-US" dirty="0"/>
              <a:t>Tilt angle of LEDs: </a:t>
            </a:r>
            <a:r>
              <a:rPr lang="el-GR" dirty="0"/>
              <a:t>α</a:t>
            </a:r>
            <a:endParaRPr lang="en-US" dirty="0"/>
          </a:p>
          <a:p>
            <a:r>
              <a:rPr lang="en-US" dirty="0"/>
              <a:t>LED directivity index </a:t>
            </a:r>
            <a:r>
              <a:rPr lang="tr-TR" i="1" dirty="0"/>
              <a:t>i</a:t>
            </a:r>
            <a:endParaRPr 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72273" y="817684"/>
            <a:ext cx="4773615" cy="288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Receivers:</a:t>
            </a:r>
          </a:p>
          <a:p>
            <a:pPr lvl="1"/>
            <a:r>
              <a:rPr lang="en-US" dirty="0"/>
              <a:t>Single-PD </a:t>
            </a:r>
          </a:p>
          <a:p>
            <a:pPr lvl="1"/>
            <a:r>
              <a:rPr lang="en-US" dirty="0"/>
              <a:t>3-PD</a:t>
            </a:r>
          </a:p>
          <a:p>
            <a:pPr lvl="1"/>
            <a:r>
              <a:rPr lang="en-US" dirty="0"/>
              <a:t>7-PD</a:t>
            </a:r>
          </a:p>
          <a:p>
            <a:r>
              <a:rPr lang="en-US" dirty="0"/>
              <a:t>Field of view: </a:t>
            </a:r>
            <a:r>
              <a:rPr lang="el-GR" dirty="0"/>
              <a:t>β</a:t>
            </a:r>
            <a:r>
              <a:rPr lang="en-US" baseline="-25000" dirty="0"/>
              <a:t>FOV</a:t>
            </a:r>
            <a:endParaRPr lang="en-US" dirty="0"/>
          </a:p>
          <a:p>
            <a:r>
              <a:rPr lang="en-US" dirty="0"/>
              <a:t>Tilt angle of PDs: </a:t>
            </a:r>
            <a:r>
              <a:rPr lang="el-GR" dirty="0"/>
              <a:t>β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95" y="3701561"/>
            <a:ext cx="5726702" cy="2317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70" y="5358088"/>
            <a:ext cx="308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The top view of 7-LED transmitter, and </a:t>
            </a:r>
            <a:r>
              <a:rPr lang="el-GR" dirty="0"/>
              <a:t>α </a:t>
            </a:r>
            <a:r>
              <a:rPr lang="en-US" dirty="0"/>
              <a:t>angle  between center and side LEDs.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3568" y="6021401"/>
            <a:ext cx="446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3-PD receiver with </a:t>
            </a:r>
            <a:r>
              <a:rPr lang="el-GR" dirty="0"/>
              <a:t>β</a:t>
            </a:r>
            <a:r>
              <a:rPr lang="en-US" baseline="-25000" dirty="0"/>
              <a:t>FOV </a:t>
            </a:r>
            <a:r>
              <a:rPr lang="en-US" dirty="0"/>
              <a:t>and </a:t>
            </a:r>
            <a:r>
              <a:rPr lang="el-GR" dirty="0"/>
              <a:t>β</a:t>
            </a:r>
            <a:r>
              <a:rPr lang="en-US" dirty="0"/>
              <a:t> angles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5263"/>
            <a:ext cx="6128312" cy="40757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9340" y="5358088"/>
            <a:ext cx="308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The top view of 7-LED transmitter, and </a:t>
            </a:r>
            <a:r>
              <a:rPr lang="el-GR" dirty="0"/>
              <a:t>α </a:t>
            </a:r>
            <a:r>
              <a:rPr lang="en-US" dirty="0"/>
              <a:t>angle  between center and side LEDs.</a:t>
            </a:r>
          </a:p>
        </p:txBody>
      </p:sp>
    </p:spTree>
    <p:extLst>
      <p:ext uri="{BB962C8B-B14F-4D97-AF65-F5344CB8AC3E}">
        <p14:creationId xmlns:p14="http://schemas.microsoft.com/office/powerpoint/2010/main" val="320519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73288" y="163513"/>
            <a:ext cx="10018712" cy="711200"/>
          </a:xfrm>
        </p:spPr>
        <p:txBody>
          <a:bodyPr/>
          <a:lstStyle/>
          <a:p>
            <a:r>
              <a:rPr lang="en-US" dirty="0"/>
              <a:t>System Model </a:t>
            </a:r>
            <a:r>
              <a:rPr lang="tr-TR" dirty="0"/>
              <a:t>– </a:t>
            </a:r>
            <a:r>
              <a:rPr lang="en-US" dirty="0"/>
              <a:t>Combining Schemes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25503" y="2189198"/>
            <a:ext cx="1211426" cy="4530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Single-PD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68" y="3240690"/>
            <a:ext cx="475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Multi-PD receivers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921690" y="1355165"/>
            <a:ext cx="3850727" cy="3166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</a:t>
            </a:r>
            <a:r>
              <a:rPr lang="tr-TR" sz="1800" dirty="0"/>
              <a:t> Maximum </a:t>
            </a:r>
            <a:r>
              <a:rPr lang="tr-TR" sz="1800" dirty="0" err="1"/>
              <a:t>Ratio</a:t>
            </a:r>
            <a:r>
              <a:rPr lang="tr-TR" sz="1800" dirty="0"/>
              <a:t> </a:t>
            </a:r>
            <a:r>
              <a:rPr lang="tr-TR" sz="1800" dirty="0" err="1"/>
              <a:t>Combining</a:t>
            </a:r>
            <a:r>
              <a:rPr lang="tr-TR" sz="1800" dirty="0"/>
              <a:t> (MRC)</a:t>
            </a:r>
            <a:endParaRPr lang="en-US" sz="18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802880" y="3809567"/>
            <a:ext cx="3390039" cy="406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 Optimal Combining (OPC)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26704" y="4534678"/>
            <a:ext cx="1794986" cy="475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65470" y="2411620"/>
            <a:ext cx="2028999" cy="1198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78" y="1924117"/>
            <a:ext cx="2759987" cy="1120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850" y="1811538"/>
            <a:ext cx="3023953" cy="1400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72" y="3511556"/>
            <a:ext cx="5381998" cy="19457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1546" y="1092663"/>
            <a:ext cx="701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Four receiver combining schemes: Selective Best </a:t>
            </a:r>
            <a:r>
              <a:rPr lang="tr-TR" dirty="0"/>
              <a:t>(SBC)</a:t>
            </a:r>
            <a:r>
              <a:rPr lang="en-US" dirty="0"/>
              <a:t>, Equal Gain </a:t>
            </a:r>
            <a:r>
              <a:rPr lang="tr-TR" dirty="0"/>
              <a:t>(EGC)</a:t>
            </a:r>
            <a:r>
              <a:rPr lang="en-US" dirty="0"/>
              <a:t>, Maximum Ratio </a:t>
            </a:r>
            <a:r>
              <a:rPr lang="tr-TR" dirty="0"/>
              <a:t>(MRC)</a:t>
            </a:r>
            <a:r>
              <a:rPr lang="en-US" dirty="0"/>
              <a:t> and Optimal Combining (OPC).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18210" y="628201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906" y="5820349"/>
            <a:ext cx="543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Selective Best Combining (SBC), </a:t>
            </a:r>
            <a:r>
              <a:rPr lang="en-US" i="1" dirty="0" err="1"/>
              <a:t>w</a:t>
            </a:r>
            <a:r>
              <a:rPr lang="en-US" i="1" baseline="-25000" dirty="0" err="1"/>
              <a:t>p</a:t>
            </a:r>
            <a:r>
              <a:rPr lang="en-US" dirty="0"/>
              <a:t> is either 1 or 0. </a:t>
            </a:r>
          </a:p>
          <a:p>
            <a:r>
              <a:rPr lang="en-US" dirty="0"/>
              <a:t>For Equal Gain Combining (EGC), </a:t>
            </a:r>
            <a:r>
              <a:rPr lang="en-US" i="1" dirty="0" err="1"/>
              <a:t>w</a:t>
            </a:r>
            <a:r>
              <a:rPr lang="en-US" i="1" baseline="-25000" dirty="0" err="1"/>
              <a:t>p</a:t>
            </a:r>
            <a:r>
              <a:rPr lang="en-US" dirty="0"/>
              <a:t> </a:t>
            </a:r>
            <a:r>
              <a:rPr lang="tr-TR" dirty="0"/>
              <a:t>= 1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PDs</a:t>
            </a:r>
            <a:r>
              <a:rPr lang="en-US" dirty="0"/>
              <a:t>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521" y="4348352"/>
            <a:ext cx="2074130" cy="3805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9556" y="4749337"/>
            <a:ext cx="3563363" cy="8000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065" y="5604020"/>
            <a:ext cx="3971856" cy="388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415" y="6047213"/>
            <a:ext cx="3645643" cy="3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7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893" y="0"/>
            <a:ext cx="8005667" cy="710738"/>
          </a:xfrm>
        </p:spPr>
        <p:txBody>
          <a:bodyPr/>
          <a:lstStyle/>
          <a:p>
            <a:r>
              <a:rPr lang="en-US" dirty="0"/>
              <a:t>Simulation Results – SINR CDFs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67" y="705075"/>
            <a:ext cx="7436499" cy="5638238"/>
          </a:xfrm>
        </p:spPr>
      </p:pic>
      <p:sp>
        <p:nvSpPr>
          <p:cNvPr id="6" name="TextBox 5"/>
          <p:cNvSpPr txBox="1"/>
          <p:nvPr/>
        </p:nvSpPr>
        <p:spPr>
          <a:xfrm>
            <a:off x="3910375" y="6343313"/>
            <a:ext cx="4335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single-LED transmitter configuration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45" y="810733"/>
            <a:ext cx="1666194" cy="25178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30626" y="3522360"/>
            <a:ext cx="2951922" cy="18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8597" y="333769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Single-PD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02904" y="4031779"/>
            <a:ext cx="2951922" cy="18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875" y="3847113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3-PD EGC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25487" y="4492544"/>
            <a:ext cx="2951922" cy="183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3458" y="4307878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7-PD EGC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93719" y="1918057"/>
            <a:ext cx="237062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65998" y="2559673"/>
            <a:ext cx="2198348" cy="344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65998" y="3952519"/>
            <a:ext cx="2152643" cy="112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65998" y="4492544"/>
            <a:ext cx="215264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64346" y="1747217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3-PD and 7-PD SBC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42453" y="2427493"/>
            <a:ext cx="1984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3-PD MRC and OPC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107953" y="3767853"/>
            <a:ext cx="112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7-PD MRC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118641" y="4307878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7-PD OPC</a:t>
            </a:r>
          </a:p>
        </p:txBody>
      </p:sp>
    </p:spTree>
    <p:extLst>
      <p:ext uri="{BB962C8B-B14F-4D97-AF65-F5344CB8AC3E}">
        <p14:creationId xmlns:p14="http://schemas.microsoft.com/office/powerpoint/2010/main" val="8947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20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893" y="0"/>
            <a:ext cx="8005667" cy="710738"/>
          </a:xfrm>
        </p:spPr>
        <p:txBody>
          <a:bodyPr/>
          <a:lstStyle/>
          <a:p>
            <a:r>
              <a:rPr lang="en-US" dirty="0"/>
              <a:t>Simulation Results – SINR CDFs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3011" y="6363478"/>
            <a:ext cx="3862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7-LED transmitter configuration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29" y="710738"/>
            <a:ext cx="7446555" cy="5652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22" y="820064"/>
            <a:ext cx="1760462" cy="266025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11" idx="3"/>
          </p:cNvCxnSpPr>
          <p:nvPr/>
        </p:nvCxnSpPr>
        <p:spPr>
          <a:xfrm flipH="1">
            <a:off x="2116992" y="4492544"/>
            <a:ext cx="200736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776" y="4307878"/>
            <a:ext cx="19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Single-PD and EGC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47675" y="1948070"/>
            <a:ext cx="2960278" cy="974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494" y="2482196"/>
            <a:ext cx="2978459" cy="439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54684" y="3828690"/>
            <a:ext cx="1631985" cy="53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78487" y="4487227"/>
            <a:ext cx="138153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64346" y="1747217"/>
            <a:ext cx="19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3-PD SBC and MRC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07953" y="2297530"/>
            <a:ext cx="194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7-PD SBC and MRC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69866" y="364402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3-PD OPC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69865" y="4307878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7-PD OPC</a:t>
            </a:r>
          </a:p>
        </p:txBody>
      </p:sp>
    </p:spTree>
    <p:extLst>
      <p:ext uri="{BB962C8B-B14F-4D97-AF65-F5344CB8AC3E}">
        <p14:creationId xmlns:p14="http://schemas.microsoft.com/office/powerpoint/2010/main" val="20897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458" y="183596"/>
            <a:ext cx="8535990" cy="710738"/>
          </a:xfrm>
        </p:spPr>
        <p:txBody>
          <a:bodyPr>
            <a:normAutofit/>
          </a:bodyPr>
          <a:lstStyle/>
          <a:p>
            <a:r>
              <a:rPr lang="en-US" sz="4000" dirty="0"/>
              <a:t>Simulation Results – Optimal Parameters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1442" y="6248324"/>
            <a:ext cx="710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5% and 50% SINR for single-LED transmitter vs different </a:t>
            </a:r>
            <a:r>
              <a:rPr lang="el-GR" sz="2000" dirty="0"/>
              <a:t>β</a:t>
            </a:r>
            <a:r>
              <a:rPr lang="en-US" sz="2000" baseline="-25000" dirty="0"/>
              <a:t>FOV </a:t>
            </a:r>
            <a:r>
              <a:rPr lang="en-US" sz="2000" dirty="0"/>
              <a:t>values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93" y="939075"/>
            <a:ext cx="6895322" cy="5309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805" y="1040487"/>
            <a:ext cx="2435290" cy="1010646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endCxn id="23" idx="1"/>
          </p:cNvCxnSpPr>
          <p:nvPr/>
        </p:nvCxnSpPr>
        <p:spPr>
          <a:xfrm>
            <a:off x="8488017" y="4899991"/>
            <a:ext cx="1347970" cy="115766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35987" y="4815702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%5 SINR Single PD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168951" y="4096840"/>
            <a:ext cx="1667036" cy="410952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789457" y="4423411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%50 SINR Single PD</a:t>
            </a:r>
          </a:p>
        </p:txBody>
      </p:sp>
      <p:cxnSp>
        <p:nvCxnSpPr>
          <p:cNvPr id="27" name="Straight Arrow Connector 26"/>
          <p:cNvCxnSpPr>
            <a:endCxn id="28" idx="1"/>
          </p:cNvCxnSpPr>
          <p:nvPr/>
        </p:nvCxnSpPr>
        <p:spPr>
          <a:xfrm flipV="1">
            <a:off x="8982075" y="3497586"/>
            <a:ext cx="983020" cy="274314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65095" y="3297531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%5 SINR 7 PD</a:t>
            </a:r>
          </a:p>
        </p:txBody>
      </p:sp>
      <p:cxnSp>
        <p:nvCxnSpPr>
          <p:cNvPr id="29" name="Straight Arrow Connector 28"/>
          <p:cNvCxnSpPr>
            <a:endCxn id="30" idx="1"/>
          </p:cNvCxnSpPr>
          <p:nvPr/>
        </p:nvCxnSpPr>
        <p:spPr>
          <a:xfrm>
            <a:off x="9291973" y="2920309"/>
            <a:ext cx="627327" cy="175149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919300" y="2895403"/>
            <a:ext cx="206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%50 SINR 7 PD</a:t>
            </a:r>
          </a:p>
        </p:txBody>
      </p:sp>
      <p:cxnSp>
        <p:nvCxnSpPr>
          <p:cNvPr id="38" name="Straight Arrow Connector 37"/>
          <p:cNvCxnSpPr>
            <a:endCxn id="39" idx="3"/>
          </p:cNvCxnSpPr>
          <p:nvPr/>
        </p:nvCxnSpPr>
        <p:spPr>
          <a:xfrm flipH="1" flipV="1">
            <a:off x="2024458" y="3480179"/>
            <a:ext cx="2395142" cy="200055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6782" y="3280124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%5 SINR 3 PD</a:t>
            </a:r>
          </a:p>
        </p:txBody>
      </p:sp>
      <p:cxnSp>
        <p:nvCxnSpPr>
          <p:cNvPr id="40" name="Straight Arrow Connector 39"/>
          <p:cNvCxnSpPr>
            <a:endCxn id="41" idx="3"/>
          </p:cNvCxnSpPr>
          <p:nvPr/>
        </p:nvCxnSpPr>
        <p:spPr>
          <a:xfrm flipH="1">
            <a:off x="2105025" y="2321535"/>
            <a:ext cx="1495425" cy="773923"/>
          </a:xfrm>
          <a:prstGeom prst="straightConnector1">
            <a:avLst/>
          </a:prstGeom>
          <a:ln w="28575">
            <a:solidFill>
              <a:schemeClr val="tx1">
                <a:alpha val="5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4418" y="2895403"/>
            <a:ext cx="170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%50 SINR 3 PD</a:t>
            </a:r>
          </a:p>
        </p:txBody>
      </p:sp>
    </p:spTree>
    <p:extLst>
      <p:ext uri="{BB962C8B-B14F-4D97-AF65-F5344CB8AC3E}">
        <p14:creationId xmlns:p14="http://schemas.microsoft.com/office/powerpoint/2010/main" val="2647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0" grpId="0"/>
      <p:bldP spid="39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587</Words>
  <Application>Microsoft Office PowerPoint</Application>
  <PresentationFormat>Widescreen</PresentationFormat>
  <Paragraphs>114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NimbusRomNo9L-Regu</vt:lpstr>
      <vt:lpstr>Office Theme</vt:lpstr>
      <vt:lpstr>Diversity Combining and Piezoelectric Beam Steering for Multi-Element VLC Networks</vt:lpstr>
      <vt:lpstr>Outline</vt:lpstr>
      <vt:lpstr>Background </vt:lpstr>
      <vt:lpstr>Objectives</vt:lpstr>
      <vt:lpstr>System Model – Tx and Rx Architectures</vt:lpstr>
      <vt:lpstr>System Model – Combining Schemes</vt:lpstr>
      <vt:lpstr>Simulation Results – SINR CDFs</vt:lpstr>
      <vt:lpstr>Simulation Results – SINR CDFs</vt:lpstr>
      <vt:lpstr>Simulation Results – Optimal Parameters</vt:lpstr>
      <vt:lpstr>Simulation Results – Optimal Parameters</vt:lpstr>
      <vt:lpstr>Piezoelectric Beam Steering</vt:lpstr>
      <vt:lpstr>Piezoelectric Beam Steering</vt:lpstr>
      <vt:lpstr>Conclusion</vt:lpstr>
      <vt:lpstr>Future Studies</vt:lpstr>
      <vt:lpstr>Q&amp;A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Combining and Piezoelectric Beam Steering for Multi-Element VLC Networks</dc:title>
  <dc:creator>Yusuf Said Eroglu</dc:creator>
  <cp:lastModifiedBy>Yusuf</cp:lastModifiedBy>
  <cp:revision>81</cp:revision>
  <dcterms:created xsi:type="dcterms:W3CDTF">2016-09-27T18:57:52Z</dcterms:created>
  <dcterms:modified xsi:type="dcterms:W3CDTF">2016-10-03T03:33:07Z</dcterms:modified>
</cp:coreProperties>
</file>